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nva Sans" panose="02010600030101010101" charset="0"/>
      <p:regular r:id="rId14"/>
    </p:embeddedFont>
    <p:embeddedFont>
      <p:font typeface="Open Sauce" panose="02010600030101010101" charset="0"/>
      <p:regular r:id="rId15"/>
    </p:embeddedFont>
    <p:embeddedFont>
      <p:font typeface="Open Sauce Bold" panose="02010600030101010101" charset="0"/>
      <p:regular r:id="rId16"/>
    </p:embeddedFont>
    <p:embeddedFont>
      <p:font typeface="Open Sauce Medium" panose="02010600030101010101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FD290D-565B-4F34-9B5C-56DAAB666F70}" v="2" dt="2025-11-20T08:55:06.4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252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欣怡 徐" userId="5ac14c664e9a7421" providerId="LiveId" clId="{ABC6A998-9300-46EC-B280-32A52900D8E5}"/>
    <pc:docChg chg="undo custSel modSld">
      <pc:chgData name="欣怡 徐" userId="5ac14c664e9a7421" providerId="LiveId" clId="{ABC6A998-9300-46EC-B280-32A52900D8E5}" dt="2025-11-20T23:36:03.060" v="491" actId="20577"/>
      <pc:docMkLst>
        <pc:docMk/>
      </pc:docMkLst>
      <pc:sldChg chg="modSp mod">
        <pc:chgData name="欣怡 徐" userId="5ac14c664e9a7421" providerId="LiveId" clId="{ABC6A998-9300-46EC-B280-32A52900D8E5}" dt="2025-11-20T10:40:24.900" v="113" actId="20577"/>
        <pc:sldMkLst>
          <pc:docMk/>
          <pc:sldMk cId="0" sldId="256"/>
        </pc:sldMkLst>
        <pc:spChg chg="mod">
          <ac:chgData name="欣怡 徐" userId="5ac14c664e9a7421" providerId="LiveId" clId="{ABC6A998-9300-46EC-B280-32A52900D8E5}" dt="2025-11-20T08:07:34.790" v="20" actId="2711"/>
          <ac:spMkLst>
            <pc:docMk/>
            <pc:sldMk cId="0" sldId="256"/>
            <ac:spMk id="32" creationId="{00000000-0000-0000-0000-000000000000}"/>
          </ac:spMkLst>
        </pc:spChg>
        <pc:spChg chg="mod">
          <ac:chgData name="欣怡 徐" userId="5ac14c664e9a7421" providerId="LiveId" clId="{ABC6A998-9300-46EC-B280-32A52900D8E5}" dt="2025-11-20T10:40:24.900" v="113" actId="20577"/>
          <ac:spMkLst>
            <pc:docMk/>
            <pc:sldMk cId="0" sldId="256"/>
            <ac:spMk id="34" creationId="{00000000-0000-0000-0000-000000000000}"/>
          </ac:spMkLst>
        </pc:spChg>
      </pc:sldChg>
      <pc:sldChg chg="modSp mod">
        <pc:chgData name="欣怡 徐" userId="5ac14c664e9a7421" providerId="LiveId" clId="{ABC6A998-9300-46EC-B280-32A52900D8E5}" dt="2025-11-20T08:57:46.336" v="102" actId="20577"/>
        <pc:sldMkLst>
          <pc:docMk/>
          <pc:sldMk cId="0" sldId="257"/>
        </pc:sldMkLst>
        <pc:spChg chg="mod">
          <ac:chgData name="欣怡 徐" userId="5ac14c664e9a7421" providerId="LiveId" clId="{ABC6A998-9300-46EC-B280-32A52900D8E5}" dt="2025-11-20T08:03:33.895" v="0" actId="2711"/>
          <ac:spMkLst>
            <pc:docMk/>
            <pc:sldMk cId="0" sldId="257"/>
            <ac:spMk id="5" creationId="{00000000-0000-0000-0000-000000000000}"/>
          </ac:spMkLst>
        </pc:spChg>
        <pc:spChg chg="mod">
          <ac:chgData name="欣怡 徐" userId="5ac14c664e9a7421" providerId="LiveId" clId="{ABC6A998-9300-46EC-B280-32A52900D8E5}" dt="2025-11-20T08:57:46.336" v="102" actId="20577"/>
          <ac:spMkLst>
            <pc:docMk/>
            <pc:sldMk cId="0" sldId="257"/>
            <ac:spMk id="6" creationId="{00000000-0000-0000-0000-000000000000}"/>
          </ac:spMkLst>
        </pc:spChg>
      </pc:sldChg>
      <pc:sldChg chg="modSp mod">
        <pc:chgData name="欣怡 徐" userId="5ac14c664e9a7421" providerId="LiveId" clId="{ABC6A998-9300-46EC-B280-32A52900D8E5}" dt="2025-11-20T08:52:43.373" v="47" actId="20577"/>
        <pc:sldMkLst>
          <pc:docMk/>
          <pc:sldMk cId="0" sldId="258"/>
        </pc:sldMkLst>
        <pc:spChg chg="mod">
          <ac:chgData name="欣怡 徐" userId="5ac14c664e9a7421" providerId="LiveId" clId="{ABC6A998-9300-46EC-B280-32A52900D8E5}" dt="2025-11-20T08:04:19.705" v="6" actId="2711"/>
          <ac:spMkLst>
            <pc:docMk/>
            <pc:sldMk cId="0" sldId="258"/>
            <ac:spMk id="4" creationId="{00000000-0000-0000-0000-000000000000}"/>
          </ac:spMkLst>
        </pc:spChg>
        <pc:spChg chg="mod">
          <ac:chgData name="欣怡 徐" userId="5ac14c664e9a7421" providerId="LiveId" clId="{ABC6A998-9300-46EC-B280-32A52900D8E5}" dt="2025-11-20T08:52:43.373" v="47" actId="20577"/>
          <ac:spMkLst>
            <pc:docMk/>
            <pc:sldMk cId="0" sldId="258"/>
            <ac:spMk id="5" creationId="{00000000-0000-0000-0000-000000000000}"/>
          </ac:spMkLst>
        </pc:spChg>
      </pc:sldChg>
      <pc:sldChg chg="modSp mod">
        <pc:chgData name="欣怡 徐" userId="5ac14c664e9a7421" providerId="LiveId" clId="{ABC6A998-9300-46EC-B280-32A52900D8E5}" dt="2025-11-20T08:51:59.147" v="35" actId="20577"/>
        <pc:sldMkLst>
          <pc:docMk/>
          <pc:sldMk cId="0" sldId="259"/>
        </pc:sldMkLst>
        <pc:spChg chg="mod">
          <ac:chgData name="欣怡 徐" userId="5ac14c664e9a7421" providerId="LiveId" clId="{ABC6A998-9300-46EC-B280-32A52900D8E5}" dt="2025-11-20T08:51:59.147" v="35" actId="20577"/>
          <ac:spMkLst>
            <pc:docMk/>
            <pc:sldMk cId="0" sldId="259"/>
            <ac:spMk id="4" creationId="{00000000-0000-0000-0000-000000000000}"/>
          </ac:spMkLst>
        </pc:spChg>
      </pc:sldChg>
      <pc:sldChg chg="modSp mod">
        <pc:chgData name="欣怡 徐" userId="5ac14c664e9a7421" providerId="LiveId" clId="{ABC6A998-9300-46EC-B280-32A52900D8E5}" dt="2025-11-20T08:05:08.232" v="8" actId="2711"/>
        <pc:sldMkLst>
          <pc:docMk/>
          <pc:sldMk cId="0" sldId="260"/>
        </pc:sldMkLst>
        <pc:spChg chg="mod">
          <ac:chgData name="欣怡 徐" userId="5ac14c664e9a7421" providerId="LiveId" clId="{ABC6A998-9300-46EC-B280-32A52900D8E5}" dt="2025-11-20T08:05:08.232" v="8" actId="2711"/>
          <ac:spMkLst>
            <pc:docMk/>
            <pc:sldMk cId="0" sldId="260"/>
            <ac:spMk id="16" creationId="{00000000-0000-0000-0000-000000000000}"/>
          </ac:spMkLst>
        </pc:spChg>
      </pc:sldChg>
      <pc:sldChg chg="modSp mod modNotesTx">
        <pc:chgData name="欣怡 徐" userId="5ac14c664e9a7421" providerId="LiveId" clId="{ABC6A998-9300-46EC-B280-32A52900D8E5}" dt="2025-11-20T23:36:03.060" v="491" actId="20577"/>
        <pc:sldMkLst>
          <pc:docMk/>
          <pc:sldMk cId="0" sldId="261"/>
        </pc:sldMkLst>
        <pc:spChg chg="mod">
          <ac:chgData name="欣怡 徐" userId="5ac14c664e9a7421" providerId="LiveId" clId="{ABC6A998-9300-46EC-B280-32A52900D8E5}" dt="2025-11-20T08:05:37.833" v="11" actId="14100"/>
          <ac:spMkLst>
            <pc:docMk/>
            <pc:sldMk cId="0" sldId="261"/>
            <ac:spMk id="13" creationId="{00000000-0000-0000-0000-000000000000}"/>
          </ac:spMkLst>
        </pc:spChg>
      </pc:sldChg>
      <pc:sldChg chg="modSp mod">
        <pc:chgData name="欣怡 徐" userId="5ac14c664e9a7421" providerId="LiveId" clId="{ABC6A998-9300-46EC-B280-32A52900D8E5}" dt="2025-11-20T08:05:51.581" v="12" actId="2711"/>
        <pc:sldMkLst>
          <pc:docMk/>
          <pc:sldMk cId="0" sldId="262"/>
        </pc:sldMkLst>
        <pc:spChg chg="mod">
          <ac:chgData name="欣怡 徐" userId="5ac14c664e9a7421" providerId="LiveId" clId="{ABC6A998-9300-46EC-B280-32A52900D8E5}" dt="2025-11-20T08:05:51.581" v="12" actId="2711"/>
          <ac:spMkLst>
            <pc:docMk/>
            <pc:sldMk cId="0" sldId="262"/>
            <ac:spMk id="15" creationId="{00000000-0000-0000-0000-000000000000}"/>
          </ac:spMkLst>
        </pc:spChg>
      </pc:sldChg>
      <pc:sldChg chg="modSp mod">
        <pc:chgData name="欣怡 徐" userId="5ac14c664e9a7421" providerId="LiveId" clId="{ABC6A998-9300-46EC-B280-32A52900D8E5}" dt="2025-11-20T08:06:05.688" v="13" actId="2711"/>
        <pc:sldMkLst>
          <pc:docMk/>
          <pc:sldMk cId="0" sldId="263"/>
        </pc:sldMkLst>
        <pc:spChg chg="mod">
          <ac:chgData name="欣怡 徐" userId="5ac14c664e9a7421" providerId="LiveId" clId="{ABC6A998-9300-46EC-B280-32A52900D8E5}" dt="2025-11-20T08:06:05.688" v="13" actId="2711"/>
          <ac:spMkLst>
            <pc:docMk/>
            <pc:sldMk cId="0" sldId="263"/>
            <ac:spMk id="14" creationId="{00000000-0000-0000-0000-000000000000}"/>
          </ac:spMkLst>
        </pc:spChg>
      </pc:sldChg>
      <pc:sldChg chg="modSp mod">
        <pc:chgData name="欣怡 徐" userId="5ac14c664e9a7421" providerId="LiveId" clId="{ABC6A998-9300-46EC-B280-32A52900D8E5}" dt="2025-11-20T10:39:29.629" v="108" actId="14100"/>
        <pc:sldMkLst>
          <pc:docMk/>
          <pc:sldMk cId="0" sldId="264"/>
        </pc:sldMkLst>
        <pc:spChg chg="mod">
          <ac:chgData name="欣怡 徐" userId="5ac14c664e9a7421" providerId="LiveId" clId="{ABC6A998-9300-46EC-B280-32A52900D8E5}" dt="2025-11-20T09:20:50.881" v="105" actId="1076"/>
          <ac:spMkLst>
            <pc:docMk/>
            <pc:sldMk cId="0" sldId="264"/>
            <ac:spMk id="2" creationId="{00000000-0000-0000-0000-000000000000}"/>
          </ac:spMkLst>
        </pc:spChg>
        <pc:spChg chg="mod">
          <ac:chgData name="欣怡 徐" userId="5ac14c664e9a7421" providerId="LiveId" clId="{ABC6A998-9300-46EC-B280-32A52900D8E5}" dt="2025-11-20T08:06:15.048" v="14" actId="2711"/>
          <ac:spMkLst>
            <pc:docMk/>
            <pc:sldMk cId="0" sldId="264"/>
            <ac:spMk id="18" creationId="{00000000-0000-0000-0000-000000000000}"/>
          </ac:spMkLst>
        </pc:spChg>
        <pc:spChg chg="mod">
          <ac:chgData name="欣怡 徐" userId="5ac14c664e9a7421" providerId="LiveId" clId="{ABC6A998-9300-46EC-B280-32A52900D8E5}" dt="2025-11-20T10:39:29.629" v="108" actId="14100"/>
          <ac:spMkLst>
            <pc:docMk/>
            <pc:sldMk cId="0" sldId="264"/>
            <ac:spMk id="19" creationId="{00000000-0000-0000-0000-000000000000}"/>
          </ac:spMkLst>
        </pc:spChg>
      </pc:sldChg>
      <pc:sldChg chg="modSp mod">
        <pc:chgData name="欣怡 徐" userId="5ac14c664e9a7421" providerId="LiveId" clId="{ABC6A998-9300-46EC-B280-32A52900D8E5}" dt="2025-11-20T08:07:46.255" v="21" actId="2711"/>
        <pc:sldMkLst>
          <pc:docMk/>
          <pc:sldMk cId="0" sldId="265"/>
        </pc:sldMkLst>
        <pc:spChg chg="mod">
          <ac:chgData name="欣怡 徐" userId="5ac14c664e9a7421" providerId="LiveId" clId="{ABC6A998-9300-46EC-B280-32A52900D8E5}" dt="2025-11-20T08:07:46.255" v="21" actId="2711"/>
          <ac:spMkLst>
            <pc:docMk/>
            <pc:sldMk cId="0" sldId="265"/>
            <ac:spMk id="4" creationId="{00000000-0000-0000-0000-000000000000}"/>
          </ac:spMkLst>
        </pc:spChg>
        <pc:spChg chg="mod">
          <ac:chgData name="欣怡 徐" userId="5ac14c664e9a7421" providerId="LiveId" clId="{ABC6A998-9300-46EC-B280-32A52900D8E5}" dt="2025-11-20T08:06:52.886" v="18" actId="1076"/>
          <ac:spMkLst>
            <pc:docMk/>
            <pc:sldMk cId="0" sldId="265"/>
            <ac:spMk id="5" creationId="{00000000-0000-0000-0000-000000000000}"/>
          </ac:spMkLst>
        </pc:spChg>
      </pc:sldChg>
      <pc:sldChg chg="modSp mod">
        <pc:chgData name="欣怡 徐" userId="5ac14c664e9a7421" providerId="LiveId" clId="{ABC6A998-9300-46EC-B280-32A52900D8E5}" dt="2025-11-20T09:18:04.067" v="103" actId="3626"/>
        <pc:sldMkLst>
          <pc:docMk/>
          <pc:sldMk cId="0" sldId="266"/>
        </pc:sldMkLst>
        <pc:spChg chg="mod">
          <ac:chgData name="欣怡 徐" userId="5ac14c664e9a7421" providerId="LiveId" clId="{ABC6A998-9300-46EC-B280-32A52900D8E5}" dt="2025-11-20T08:07:04.716" v="19" actId="2711"/>
          <ac:spMkLst>
            <pc:docMk/>
            <pc:sldMk cId="0" sldId="266"/>
            <ac:spMk id="3" creationId="{00000000-0000-0000-0000-000000000000}"/>
          </ac:spMkLst>
        </pc:spChg>
        <pc:spChg chg="mod">
          <ac:chgData name="欣怡 徐" userId="5ac14c664e9a7421" providerId="LiveId" clId="{ABC6A998-9300-46EC-B280-32A52900D8E5}" dt="2025-11-20T09:18:04.067" v="103" actId="3626"/>
          <ac:spMkLst>
            <pc:docMk/>
            <pc:sldMk cId="0" sldId="266"/>
            <ac:spMk id="4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32538E-4943-40C5-89A3-2F7A54CF96A9}" type="datetimeFigureOut">
              <a:rPr lang="en-NZ" smtClean="0"/>
              <a:t>24/11/2025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EAA4A-0F74-47F9-BA11-BC4D67C4B22F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6195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So, if goods are made here, where do they go?</a:t>
            </a:r>
          </a:p>
          <a:p>
            <a:r>
              <a:rPr lang="en-NZ" dirty="0"/>
              <a:t>Trade flows show two main roles: some countries mainly send products out, while others mainly bring them in.</a:t>
            </a:r>
          </a:p>
          <a:p>
            <a:endParaRPr lang="en-NZ" dirty="0"/>
          </a:p>
          <a:p>
            <a:r>
              <a:rPr lang="en-NZ" dirty="0"/>
              <a:t>…..mainly to nearby markets rather than driving global sourcing.</a:t>
            </a:r>
          </a:p>
          <a:p>
            <a:endParaRPr lang="en-NZ" dirty="0"/>
          </a:p>
          <a:p>
            <a:r>
              <a:rPr lang="en-NZ" dirty="0"/>
              <a:t>supply-heavy regions help lower costs, but demand-heavy markets </a:t>
            </a:r>
            <a:r>
              <a:rPr lang="en-NZ"/>
              <a:t>are where </a:t>
            </a:r>
            <a:r>
              <a:rPr lang="en-NZ" dirty="0"/>
              <a:t>companies earn revenue.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4EAA4A-0F74-47F9-BA11-BC4D67C4B22F}" type="slidenum">
              <a:rPr lang="en-NZ" smtClean="0"/>
              <a:t>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75948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grpSp>
        <p:nvGrpSpPr>
          <p:cNvPr id="3" name="Group 3"/>
          <p:cNvGrpSpPr/>
          <p:nvPr/>
        </p:nvGrpSpPr>
        <p:grpSpPr>
          <a:xfrm>
            <a:off x="-691590" y="607310"/>
            <a:ext cx="4943389" cy="1393713"/>
            <a:chOff x="0" y="0"/>
            <a:chExt cx="1441468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41468" cy="406400"/>
            </a:xfrm>
            <a:custGeom>
              <a:avLst/>
              <a:gdLst/>
              <a:ahLst/>
              <a:cxnLst/>
              <a:rect l="l" t="t" r="r" b="b"/>
              <a:pathLst>
                <a:path w="1441468" h="406400">
                  <a:moveTo>
                    <a:pt x="1238268" y="0"/>
                  </a:moveTo>
                  <a:cubicBezTo>
                    <a:pt x="1350493" y="0"/>
                    <a:pt x="1441468" y="90976"/>
                    <a:pt x="1441468" y="203200"/>
                  </a:cubicBezTo>
                  <a:cubicBezTo>
                    <a:pt x="1441468" y="315424"/>
                    <a:pt x="1350493" y="406400"/>
                    <a:pt x="123826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44146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2455432">
            <a:off x="7528813" y="2339863"/>
            <a:ext cx="15776281" cy="3614767"/>
            <a:chOff x="0" y="0"/>
            <a:chExt cx="1773691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73691" cy="406400"/>
            </a:xfrm>
            <a:custGeom>
              <a:avLst/>
              <a:gdLst/>
              <a:ahLst/>
              <a:cxnLst/>
              <a:rect l="l" t="t" r="r" b="b"/>
              <a:pathLst>
                <a:path w="1773691" h="406400">
                  <a:moveTo>
                    <a:pt x="1570491" y="0"/>
                  </a:moveTo>
                  <a:cubicBezTo>
                    <a:pt x="1682715" y="0"/>
                    <a:pt x="1773691" y="90976"/>
                    <a:pt x="1773691" y="203200"/>
                  </a:cubicBezTo>
                  <a:cubicBezTo>
                    <a:pt x="1773691" y="315424"/>
                    <a:pt x="1682715" y="406400"/>
                    <a:pt x="157049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77369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2455432">
            <a:off x="10433789" y="6348266"/>
            <a:ext cx="7349449" cy="3671733"/>
            <a:chOff x="0" y="0"/>
            <a:chExt cx="813462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3462" cy="406400"/>
            </a:xfrm>
            <a:custGeom>
              <a:avLst/>
              <a:gdLst/>
              <a:ahLst/>
              <a:cxnLst/>
              <a:rect l="l" t="t" r="r" b="b"/>
              <a:pathLst>
                <a:path w="813462" h="406400">
                  <a:moveTo>
                    <a:pt x="610262" y="0"/>
                  </a:moveTo>
                  <a:cubicBezTo>
                    <a:pt x="722486" y="0"/>
                    <a:pt x="813462" y="90976"/>
                    <a:pt x="813462" y="203200"/>
                  </a:cubicBezTo>
                  <a:cubicBezTo>
                    <a:pt x="813462" y="315424"/>
                    <a:pt x="722486" y="406400"/>
                    <a:pt x="61026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3462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2455432">
            <a:off x="9820322" y="8538144"/>
            <a:ext cx="5391784" cy="1636782"/>
            <a:chOff x="0" y="0"/>
            <a:chExt cx="1338737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38737" cy="406400"/>
            </a:xfrm>
            <a:custGeom>
              <a:avLst/>
              <a:gdLst/>
              <a:ahLst/>
              <a:cxnLst/>
              <a:rect l="l" t="t" r="r" b="b"/>
              <a:pathLst>
                <a:path w="1338737" h="406400">
                  <a:moveTo>
                    <a:pt x="1135537" y="0"/>
                  </a:moveTo>
                  <a:cubicBezTo>
                    <a:pt x="1247762" y="0"/>
                    <a:pt x="1338737" y="90976"/>
                    <a:pt x="1338737" y="203200"/>
                  </a:cubicBezTo>
                  <a:cubicBezTo>
                    <a:pt x="1338737" y="315424"/>
                    <a:pt x="1247762" y="406400"/>
                    <a:pt x="11355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3387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2455432">
            <a:off x="14449861" y="6125835"/>
            <a:ext cx="5391784" cy="1636782"/>
            <a:chOff x="0" y="0"/>
            <a:chExt cx="1338737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38737" cy="406400"/>
            </a:xfrm>
            <a:custGeom>
              <a:avLst/>
              <a:gdLst/>
              <a:ahLst/>
              <a:cxnLst/>
              <a:rect l="l" t="t" r="r" b="b"/>
              <a:pathLst>
                <a:path w="1338737" h="406400">
                  <a:moveTo>
                    <a:pt x="1135537" y="0"/>
                  </a:moveTo>
                  <a:cubicBezTo>
                    <a:pt x="1247762" y="0"/>
                    <a:pt x="1338737" y="90976"/>
                    <a:pt x="1338737" y="203200"/>
                  </a:cubicBezTo>
                  <a:cubicBezTo>
                    <a:pt x="1338737" y="315424"/>
                    <a:pt x="1247762" y="406400"/>
                    <a:pt x="11355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387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 rot="2455432">
            <a:off x="11548104" y="772778"/>
            <a:ext cx="8525714" cy="2793276"/>
            <a:chOff x="0" y="0"/>
            <a:chExt cx="1240425" cy="4064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40425" cy="406400"/>
            </a:xfrm>
            <a:custGeom>
              <a:avLst/>
              <a:gdLst/>
              <a:ahLst/>
              <a:cxnLst/>
              <a:rect l="l" t="t" r="r" b="b"/>
              <a:pathLst>
                <a:path w="1240425" h="406400">
                  <a:moveTo>
                    <a:pt x="1037225" y="0"/>
                  </a:moveTo>
                  <a:cubicBezTo>
                    <a:pt x="1149449" y="0"/>
                    <a:pt x="1240425" y="90976"/>
                    <a:pt x="1240425" y="203200"/>
                  </a:cubicBezTo>
                  <a:cubicBezTo>
                    <a:pt x="1240425" y="315424"/>
                    <a:pt x="1149449" y="406400"/>
                    <a:pt x="103722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24042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943159" y="1471487"/>
            <a:ext cx="7553741" cy="7553741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407853" y="1822634"/>
            <a:ext cx="6851447" cy="6851447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w="1905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NZ"/>
            </a:p>
          </p:txBody>
        </p:sp>
      </p:grpSp>
      <p:grpSp>
        <p:nvGrpSpPr>
          <p:cNvPr id="26" name="Group 26"/>
          <p:cNvGrpSpPr/>
          <p:nvPr/>
        </p:nvGrpSpPr>
        <p:grpSpPr>
          <a:xfrm rot="2455432">
            <a:off x="16116002" y="2245229"/>
            <a:ext cx="3080259" cy="554853"/>
            <a:chOff x="0" y="0"/>
            <a:chExt cx="2256126" cy="4064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256126" cy="406400"/>
            </a:xfrm>
            <a:custGeom>
              <a:avLst/>
              <a:gdLst/>
              <a:ahLst/>
              <a:cxnLst/>
              <a:rect l="l" t="t" r="r" b="b"/>
              <a:pathLst>
                <a:path w="2256126" h="406400">
                  <a:moveTo>
                    <a:pt x="2052926" y="0"/>
                  </a:moveTo>
                  <a:cubicBezTo>
                    <a:pt x="2165150" y="0"/>
                    <a:pt x="2256126" y="90976"/>
                    <a:pt x="2256126" y="203200"/>
                  </a:cubicBezTo>
                  <a:cubicBezTo>
                    <a:pt x="2256126" y="315424"/>
                    <a:pt x="2165150" y="406400"/>
                    <a:pt x="20529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2256126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 rot="2455432">
            <a:off x="15222245" y="10009574"/>
            <a:ext cx="3080259" cy="554853"/>
            <a:chOff x="0" y="0"/>
            <a:chExt cx="2256126" cy="4064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256126" cy="406400"/>
            </a:xfrm>
            <a:custGeom>
              <a:avLst/>
              <a:gdLst/>
              <a:ahLst/>
              <a:cxnLst/>
              <a:rect l="l" t="t" r="r" b="b"/>
              <a:pathLst>
                <a:path w="2256126" h="406400">
                  <a:moveTo>
                    <a:pt x="2052926" y="0"/>
                  </a:moveTo>
                  <a:cubicBezTo>
                    <a:pt x="2165150" y="0"/>
                    <a:pt x="2256126" y="90976"/>
                    <a:pt x="2256126" y="203200"/>
                  </a:cubicBezTo>
                  <a:cubicBezTo>
                    <a:pt x="2256126" y="315424"/>
                    <a:pt x="2165150" y="406400"/>
                    <a:pt x="20529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2256126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952500" y="3072191"/>
            <a:ext cx="7738380" cy="2245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20"/>
              </a:lnSpc>
            </a:pPr>
            <a:r>
              <a:rPr lang="en-US" sz="8000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Global Market Opportunities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57275" y="5412826"/>
            <a:ext cx="9697671" cy="41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2452" spc="9">
                <a:solidFill>
                  <a:srgbClr val="545454"/>
                </a:solidFill>
                <a:latin typeface="Open Sauce"/>
                <a:ea typeface="Open Sauce"/>
                <a:cs typeface="Open Sauce"/>
                <a:sym typeface="Open Sauce"/>
              </a:rPr>
              <a:t>Insights from Manufacturing, Trade &amp; ML Segmentation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28700" y="7255540"/>
            <a:ext cx="6323891" cy="1755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55"/>
              </a:lnSpc>
            </a:pPr>
            <a:r>
              <a:rPr lang="en-US" sz="3325" b="1" spc="209" dirty="0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Group 6:  Stella Goh</a:t>
            </a:r>
          </a:p>
          <a:p>
            <a:pPr algn="l">
              <a:lnSpc>
                <a:spcPts val="4655"/>
              </a:lnSpc>
            </a:pPr>
            <a:r>
              <a:rPr lang="en-US" sz="3325" b="1" spc="209" dirty="0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                Xinyi Xu</a:t>
            </a:r>
          </a:p>
          <a:p>
            <a:pPr algn="l">
              <a:lnSpc>
                <a:spcPts val="4655"/>
              </a:lnSpc>
              <a:spcBef>
                <a:spcPct val="0"/>
              </a:spcBef>
            </a:pPr>
            <a:r>
              <a:rPr lang="en-US" sz="3325" b="1" spc="209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                Nicole </a:t>
            </a:r>
            <a:r>
              <a:rPr lang="en-US" sz="3325" b="1" spc="209" dirty="0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Zhu       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12815" y="1027941"/>
            <a:ext cx="3684533" cy="561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60"/>
              </a:lnSpc>
            </a:pPr>
            <a:r>
              <a:rPr lang="en-US" sz="3800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BUSINFO 703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t="-14144" b="-14144"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4" name="TextBox 4"/>
          <p:cNvSpPr txBox="1"/>
          <p:nvPr/>
        </p:nvSpPr>
        <p:spPr>
          <a:xfrm>
            <a:off x="5624386" y="3434340"/>
            <a:ext cx="7039228" cy="1636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44"/>
              </a:lnSpc>
            </a:pPr>
            <a:r>
              <a:rPr lang="en-US" sz="9960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Thank You!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48810" y="5372100"/>
            <a:ext cx="2790379" cy="803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6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3" name="TextBox 3"/>
          <p:cNvSpPr txBox="1"/>
          <p:nvPr/>
        </p:nvSpPr>
        <p:spPr>
          <a:xfrm>
            <a:off x="531903" y="238217"/>
            <a:ext cx="11392227" cy="136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60"/>
              </a:lnSpc>
            </a:pPr>
            <a:r>
              <a:rPr lang="en-US" sz="8257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Appendix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31903" y="1860820"/>
            <a:ext cx="16352326" cy="2427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 spc="9" dirty="0" err="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International_Trade</a:t>
            </a:r>
            <a:r>
              <a:rPr lang="en-US" sz="2300" spc="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. https://stats.wto.org/inventory/en</a:t>
            </a:r>
          </a:p>
          <a:p>
            <a:pPr algn="l">
              <a:lnSpc>
                <a:spcPts val="3220"/>
              </a:lnSpc>
            </a:pPr>
            <a:endParaRPr lang="en-US" sz="2300" spc="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3220"/>
              </a:lnSpc>
            </a:pPr>
            <a:r>
              <a:rPr lang="en-US" sz="2300" spc="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Manufacturing, value added (annual % growth). https://data.worldbank.org/indicator/NV.IND.MANF.KD.ZG</a:t>
            </a:r>
          </a:p>
          <a:p>
            <a:pPr algn="l">
              <a:lnSpc>
                <a:spcPts val="3220"/>
              </a:lnSpc>
            </a:pPr>
            <a:endParaRPr lang="en-US" sz="2300" spc="9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3220"/>
              </a:lnSpc>
            </a:pPr>
            <a:r>
              <a:rPr lang="en-US" sz="2300" spc="9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World GDP(GDP, GDP per capita, and annual growths). https://www.kaggle.com/datasets/zgrcemta/world-gdpgdp-gdp-per-capita-and-annual-growths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3" name="Freeform 3"/>
          <p:cNvSpPr/>
          <p:nvPr/>
        </p:nvSpPr>
        <p:spPr>
          <a:xfrm>
            <a:off x="7726985" y="8223434"/>
            <a:ext cx="829942" cy="643205"/>
          </a:xfrm>
          <a:custGeom>
            <a:avLst/>
            <a:gdLst/>
            <a:ahLst/>
            <a:cxnLst/>
            <a:rect l="l" t="t" r="r" b="b"/>
            <a:pathLst>
              <a:path w="829942" h="643205">
                <a:moveTo>
                  <a:pt x="0" y="0"/>
                </a:moveTo>
                <a:lnTo>
                  <a:pt x="829942" y="0"/>
                </a:lnTo>
                <a:lnTo>
                  <a:pt x="829942" y="643206"/>
                </a:lnTo>
                <a:lnTo>
                  <a:pt x="0" y="6432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4" name="Freeform 4"/>
          <p:cNvSpPr/>
          <p:nvPr/>
        </p:nvSpPr>
        <p:spPr>
          <a:xfrm>
            <a:off x="0" y="6078994"/>
            <a:ext cx="18288000" cy="4208006"/>
          </a:xfrm>
          <a:custGeom>
            <a:avLst/>
            <a:gdLst/>
            <a:ahLst/>
            <a:cxnLst/>
            <a:rect l="l" t="t" r="r" b="b"/>
            <a:pathLst>
              <a:path w="18288000" h="4208006">
                <a:moveTo>
                  <a:pt x="0" y="0"/>
                </a:moveTo>
                <a:lnTo>
                  <a:pt x="18288000" y="0"/>
                </a:lnTo>
                <a:lnTo>
                  <a:pt x="18288000" y="4208006"/>
                </a:lnTo>
                <a:lnTo>
                  <a:pt x="0" y="42080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84000"/>
            </a:blip>
            <a:stretch>
              <a:fillRect t="-16262" b="-125483"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5" name="TextBox 5"/>
          <p:cNvSpPr txBox="1"/>
          <p:nvPr/>
        </p:nvSpPr>
        <p:spPr>
          <a:xfrm>
            <a:off x="1028700" y="238217"/>
            <a:ext cx="12276846" cy="136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60"/>
              </a:lnSpc>
            </a:pPr>
            <a:r>
              <a:rPr lang="en-US" sz="8257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Introduction Summary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077325"/>
            <a:ext cx="16230600" cy="3412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Times New Roman" panose="02020603050405020304" pitchFamily="18" charset="0"/>
                <a:sym typeface="Open Sauce"/>
              </a:rPr>
              <a:t>We combine global economic data and machine learning segmentation to identify where companies can compete, scale, and mitigate their expansion risk.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Times New Roman" panose="02020603050405020304" pitchFamily="18" charset="0"/>
              <a:sym typeface="Open Sauce"/>
            </a:endParaRPr>
          </a:p>
          <a:p>
            <a:pPr>
              <a:lnSpc>
                <a:spcPts val="4480"/>
              </a:lnSpc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Times New Roman" panose="02020603050405020304" pitchFamily="18" charset="0"/>
                <a:sym typeface="Open Sauce"/>
              </a:rPr>
              <a:t>Our analysis highlights three structural differences across countries — manufacturing capability, trade position</a:t>
            </a:r>
            <a:r>
              <a:rPr lang="en-US" sz="3200" spc="12">
                <a:solidFill>
                  <a:srgbClr val="000000"/>
                </a:solidFill>
                <a:latin typeface="Open Sauce"/>
                <a:ea typeface="Open Sauce"/>
                <a:cs typeface="Times New Roman" panose="02020603050405020304" pitchFamily="18" charset="0"/>
                <a:sym typeface="Open Sauce"/>
              </a:rPr>
              <a:t>, and demand </a:t>
            </a: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Times New Roman" panose="02020603050405020304" pitchFamily="18" charset="0"/>
                <a:sym typeface="Open Sauce"/>
              </a:rPr>
              <a:t>strength — and translates them into clear strategic pathways for market entry and growth.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3" name="Freeform 3"/>
          <p:cNvSpPr/>
          <p:nvPr/>
        </p:nvSpPr>
        <p:spPr>
          <a:xfrm>
            <a:off x="10252377" y="-16543"/>
            <a:ext cx="9190751" cy="10287000"/>
          </a:xfrm>
          <a:custGeom>
            <a:avLst/>
            <a:gdLst/>
            <a:ahLst/>
            <a:cxnLst/>
            <a:rect l="l" t="t" r="r" b="b"/>
            <a:pathLst>
              <a:path w="9190751" h="10287000">
                <a:moveTo>
                  <a:pt x="0" y="0"/>
                </a:moveTo>
                <a:lnTo>
                  <a:pt x="9190752" y="0"/>
                </a:lnTo>
                <a:lnTo>
                  <a:pt x="919075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764" r="-52781"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4" name="TextBox 4"/>
          <p:cNvSpPr txBox="1"/>
          <p:nvPr/>
        </p:nvSpPr>
        <p:spPr>
          <a:xfrm>
            <a:off x="443431" y="53197"/>
            <a:ext cx="6586258" cy="136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60"/>
              </a:lnSpc>
            </a:pPr>
            <a:r>
              <a:rPr lang="en-US" sz="8257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Content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43431" y="2581559"/>
            <a:ext cx="9447437" cy="514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Macro Trends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Manufacturing Capabilities across Regions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Trade Flows &amp; Demand Hotspots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Market Segmentation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Strategic Implications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3" name="Freeform 3"/>
          <p:cNvSpPr/>
          <p:nvPr/>
        </p:nvSpPr>
        <p:spPr>
          <a:xfrm>
            <a:off x="11344952" y="4053770"/>
            <a:ext cx="6059853" cy="6029554"/>
          </a:xfrm>
          <a:custGeom>
            <a:avLst/>
            <a:gdLst/>
            <a:ahLst/>
            <a:cxnLst/>
            <a:rect l="l" t="t" r="r" b="b"/>
            <a:pathLst>
              <a:path w="6059853" h="6029554">
                <a:moveTo>
                  <a:pt x="0" y="0"/>
                </a:moveTo>
                <a:lnTo>
                  <a:pt x="6059853" y="0"/>
                </a:lnTo>
                <a:lnTo>
                  <a:pt x="6059853" y="6029554"/>
                </a:lnTo>
                <a:lnTo>
                  <a:pt x="0" y="60295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4" name="TextBox 4"/>
          <p:cNvSpPr txBox="1"/>
          <p:nvPr/>
        </p:nvSpPr>
        <p:spPr>
          <a:xfrm>
            <a:off x="469313" y="238217"/>
            <a:ext cx="13761095" cy="136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60"/>
              </a:lnSpc>
            </a:pPr>
            <a:r>
              <a:rPr lang="en-US" sz="8257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Macro Trends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867605"/>
            <a:ext cx="9916130" cy="5033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Global demand is highly concentrated in a few large economies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Trade is more fluctuating than GDP, signaling external risks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Regions follow different growth paths — East Asia shows strong performance, while other regions grow more slowly</a:t>
            </a:r>
          </a:p>
        </p:txBody>
      </p:sp>
      <p:grpSp>
        <p:nvGrpSpPr>
          <p:cNvPr id="6" name="Group 6"/>
          <p:cNvGrpSpPr/>
          <p:nvPr/>
        </p:nvGrpSpPr>
        <p:grpSpPr>
          <a:xfrm rot="2455432">
            <a:off x="12653126" y="-1494184"/>
            <a:ext cx="9121575" cy="3769388"/>
            <a:chOff x="0" y="0"/>
            <a:chExt cx="983451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83451" cy="406400"/>
            </a:xfrm>
            <a:custGeom>
              <a:avLst/>
              <a:gdLst/>
              <a:ahLst/>
              <a:cxnLst/>
              <a:rect l="l" t="t" r="r" b="b"/>
              <a:pathLst>
                <a:path w="983451" h="406400">
                  <a:moveTo>
                    <a:pt x="780251" y="0"/>
                  </a:moveTo>
                  <a:cubicBezTo>
                    <a:pt x="892475" y="0"/>
                    <a:pt x="983451" y="90976"/>
                    <a:pt x="983451" y="203200"/>
                  </a:cubicBezTo>
                  <a:cubicBezTo>
                    <a:pt x="983451" y="315424"/>
                    <a:pt x="892475" y="406400"/>
                    <a:pt x="78025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8345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2455432">
            <a:off x="15231463" y="2370730"/>
            <a:ext cx="4696320" cy="1604993"/>
            <a:chOff x="0" y="0"/>
            <a:chExt cx="1189155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89155" cy="406400"/>
            </a:xfrm>
            <a:custGeom>
              <a:avLst/>
              <a:gdLst/>
              <a:ahLst/>
              <a:cxnLst/>
              <a:rect l="l" t="t" r="r" b="b"/>
              <a:pathLst>
                <a:path w="1189155" h="406400">
                  <a:moveTo>
                    <a:pt x="985955" y="0"/>
                  </a:moveTo>
                  <a:cubicBezTo>
                    <a:pt x="1098179" y="0"/>
                    <a:pt x="1189155" y="90976"/>
                    <a:pt x="1189155" y="203200"/>
                  </a:cubicBezTo>
                  <a:cubicBezTo>
                    <a:pt x="1189155" y="315424"/>
                    <a:pt x="1098179" y="406400"/>
                    <a:pt x="98595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18915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2455432">
            <a:off x="15269007" y="661854"/>
            <a:ext cx="3757234" cy="554853"/>
            <a:chOff x="0" y="0"/>
            <a:chExt cx="2751974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51974" cy="406400"/>
            </a:xfrm>
            <a:custGeom>
              <a:avLst/>
              <a:gdLst/>
              <a:ahLst/>
              <a:cxnLst/>
              <a:rect l="l" t="t" r="r" b="b"/>
              <a:pathLst>
                <a:path w="2751974" h="406400">
                  <a:moveTo>
                    <a:pt x="2548774" y="0"/>
                  </a:moveTo>
                  <a:cubicBezTo>
                    <a:pt x="2660998" y="0"/>
                    <a:pt x="2751974" y="90976"/>
                    <a:pt x="2751974" y="203200"/>
                  </a:cubicBezTo>
                  <a:cubicBezTo>
                    <a:pt x="2751974" y="315424"/>
                    <a:pt x="2660998" y="406400"/>
                    <a:pt x="254877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751974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grpSp>
        <p:nvGrpSpPr>
          <p:cNvPr id="3" name="Group 3"/>
          <p:cNvGrpSpPr/>
          <p:nvPr/>
        </p:nvGrpSpPr>
        <p:grpSpPr>
          <a:xfrm rot="2455432">
            <a:off x="12653126" y="-1494184"/>
            <a:ext cx="9121575" cy="3769388"/>
            <a:chOff x="0" y="0"/>
            <a:chExt cx="983451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3451" cy="406400"/>
            </a:xfrm>
            <a:custGeom>
              <a:avLst/>
              <a:gdLst/>
              <a:ahLst/>
              <a:cxnLst/>
              <a:rect l="l" t="t" r="r" b="b"/>
              <a:pathLst>
                <a:path w="983451" h="406400">
                  <a:moveTo>
                    <a:pt x="780251" y="0"/>
                  </a:moveTo>
                  <a:cubicBezTo>
                    <a:pt x="892475" y="0"/>
                    <a:pt x="983451" y="90976"/>
                    <a:pt x="983451" y="203200"/>
                  </a:cubicBezTo>
                  <a:cubicBezTo>
                    <a:pt x="983451" y="315424"/>
                    <a:pt x="892475" y="406400"/>
                    <a:pt x="78025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8345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2455432">
            <a:off x="15231463" y="2370730"/>
            <a:ext cx="4696320" cy="1604993"/>
            <a:chOff x="0" y="0"/>
            <a:chExt cx="1189155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9155" cy="406400"/>
            </a:xfrm>
            <a:custGeom>
              <a:avLst/>
              <a:gdLst/>
              <a:ahLst/>
              <a:cxnLst/>
              <a:rect l="l" t="t" r="r" b="b"/>
              <a:pathLst>
                <a:path w="1189155" h="406400">
                  <a:moveTo>
                    <a:pt x="985955" y="0"/>
                  </a:moveTo>
                  <a:cubicBezTo>
                    <a:pt x="1098179" y="0"/>
                    <a:pt x="1189155" y="90976"/>
                    <a:pt x="1189155" y="203200"/>
                  </a:cubicBezTo>
                  <a:cubicBezTo>
                    <a:pt x="1189155" y="315424"/>
                    <a:pt x="1098179" y="406400"/>
                    <a:pt x="98595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18915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405433" y="3203202"/>
            <a:ext cx="12130279" cy="5595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The manufacturing capacity is concentrated in a few countries, which brings about economies of scale and risks of concentration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Manufacturing output varies significantly across various regions. The East Asia and Pacific region, as well as North America, dominate global output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Market attractiveness cannot be determined solely based on the scale of output</a:t>
            </a:r>
          </a:p>
        </p:txBody>
      </p:sp>
      <p:grpSp>
        <p:nvGrpSpPr>
          <p:cNvPr id="10" name="Group 10"/>
          <p:cNvGrpSpPr/>
          <p:nvPr/>
        </p:nvGrpSpPr>
        <p:grpSpPr>
          <a:xfrm rot="2455432">
            <a:off x="15269007" y="661854"/>
            <a:ext cx="3757234" cy="554853"/>
            <a:chOff x="0" y="0"/>
            <a:chExt cx="2751974" cy="406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751974" cy="406400"/>
            </a:xfrm>
            <a:custGeom>
              <a:avLst/>
              <a:gdLst/>
              <a:ahLst/>
              <a:cxnLst/>
              <a:rect l="l" t="t" r="r" b="b"/>
              <a:pathLst>
                <a:path w="2751974" h="406400">
                  <a:moveTo>
                    <a:pt x="2548774" y="0"/>
                  </a:moveTo>
                  <a:cubicBezTo>
                    <a:pt x="2660998" y="0"/>
                    <a:pt x="2751974" y="90976"/>
                    <a:pt x="2751974" y="203200"/>
                  </a:cubicBezTo>
                  <a:cubicBezTo>
                    <a:pt x="2751974" y="315424"/>
                    <a:pt x="2660998" y="406400"/>
                    <a:pt x="254877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751974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777052" y="7446441"/>
            <a:ext cx="1628381" cy="1541765"/>
          </a:xfrm>
          <a:custGeom>
            <a:avLst/>
            <a:gdLst/>
            <a:ahLst/>
            <a:cxnLst/>
            <a:rect l="l" t="t" r="r" b="b"/>
            <a:pathLst>
              <a:path w="1628381" h="1541765">
                <a:moveTo>
                  <a:pt x="0" y="0"/>
                </a:moveTo>
                <a:lnTo>
                  <a:pt x="1628381" y="0"/>
                </a:lnTo>
                <a:lnTo>
                  <a:pt x="1628381" y="1541765"/>
                </a:lnTo>
                <a:lnTo>
                  <a:pt x="0" y="15417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14" name="Freeform 14"/>
          <p:cNvSpPr/>
          <p:nvPr/>
        </p:nvSpPr>
        <p:spPr>
          <a:xfrm>
            <a:off x="690993" y="3173226"/>
            <a:ext cx="1685754" cy="1557215"/>
          </a:xfrm>
          <a:custGeom>
            <a:avLst/>
            <a:gdLst/>
            <a:ahLst/>
            <a:cxnLst/>
            <a:rect l="l" t="t" r="r" b="b"/>
            <a:pathLst>
              <a:path w="1685754" h="1557215">
                <a:moveTo>
                  <a:pt x="0" y="0"/>
                </a:moveTo>
                <a:lnTo>
                  <a:pt x="1685753" y="0"/>
                </a:lnTo>
                <a:lnTo>
                  <a:pt x="1685753" y="1557215"/>
                </a:lnTo>
                <a:lnTo>
                  <a:pt x="0" y="15572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15" name="Freeform 15"/>
          <p:cNvSpPr/>
          <p:nvPr/>
        </p:nvSpPr>
        <p:spPr>
          <a:xfrm>
            <a:off x="14535712" y="5237681"/>
            <a:ext cx="1482788" cy="1701909"/>
          </a:xfrm>
          <a:custGeom>
            <a:avLst/>
            <a:gdLst/>
            <a:ahLst/>
            <a:cxnLst/>
            <a:rect l="l" t="t" r="r" b="b"/>
            <a:pathLst>
              <a:path w="1482788" h="1701909">
                <a:moveTo>
                  <a:pt x="0" y="0"/>
                </a:moveTo>
                <a:lnTo>
                  <a:pt x="1482788" y="0"/>
                </a:lnTo>
                <a:lnTo>
                  <a:pt x="1482788" y="1701908"/>
                </a:lnTo>
                <a:lnTo>
                  <a:pt x="0" y="170190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16" name="TextBox 16"/>
          <p:cNvSpPr txBox="1"/>
          <p:nvPr/>
        </p:nvSpPr>
        <p:spPr>
          <a:xfrm>
            <a:off x="169413" y="77902"/>
            <a:ext cx="13763328" cy="2885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60"/>
              </a:lnSpc>
            </a:pPr>
            <a:r>
              <a:rPr lang="en-US" sz="8257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Manufacturing Capability Across Regions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grpSp>
        <p:nvGrpSpPr>
          <p:cNvPr id="3" name="Group 3"/>
          <p:cNvGrpSpPr/>
          <p:nvPr/>
        </p:nvGrpSpPr>
        <p:grpSpPr>
          <a:xfrm rot="2455432">
            <a:off x="12653126" y="-1494184"/>
            <a:ext cx="9121575" cy="3769388"/>
            <a:chOff x="0" y="0"/>
            <a:chExt cx="983451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3451" cy="406400"/>
            </a:xfrm>
            <a:custGeom>
              <a:avLst/>
              <a:gdLst/>
              <a:ahLst/>
              <a:cxnLst/>
              <a:rect l="l" t="t" r="r" b="b"/>
              <a:pathLst>
                <a:path w="983451" h="406400">
                  <a:moveTo>
                    <a:pt x="780251" y="0"/>
                  </a:moveTo>
                  <a:cubicBezTo>
                    <a:pt x="892475" y="0"/>
                    <a:pt x="983451" y="90976"/>
                    <a:pt x="983451" y="203200"/>
                  </a:cubicBezTo>
                  <a:cubicBezTo>
                    <a:pt x="983451" y="315424"/>
                    <a:pt x="892475" y="406400"/>
                    <a:pt x="78025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8345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2455432">
            <a:off x="15231463" y="2370730"/>
            <a:ext cx="4696320" cy="1604993"/>
            <a:chOff x="0" y="0"/>
            <a:chExt cx="1189155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9155" cy="406400"/>
            </a:xfrm>
            <a:custGeom>
              <a:avLst/>
              <a:gdLst/>
              <a:ahLst/>
              <a:cxnLst/>
              <a:rect l="l" t="t" r="r" b="b"/>
              <a:pathLst>
                <a:path w="1189155" h="406400">
                  <a:moveTo>
                    <a:pt x="985955" y="0"/>
                  </a:moveTo>
                  <a:cubicBezTo>
                    <a:pt x="1098179" y="0"/>
                    <a:pt x="1189155" y="90976"/>
                    <a:pt x="1189155" y="203200"/>
                  </a:cubicBezTo>
                  <a:cubicBezTo>
                    <a:pt x="1189155" y="315424"/>
                    <a:pt x="1098179" y="406400"/>
                    <a:pt x="98595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18915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2455432">
            <a:off x="15269007" y="661854"/>
            <a:ext cx="3757234" cy="554853"/>
            <a:chOff x="0" y="0"/>
            <a:chExt cx="2751974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51974" cy="406400"/>
            </a:xfrm>
            <a:custGeom>
              <a:avLst/>
              <a:gdLst/>
              <a:ahLst/>
              <a:cxnLst/>
              <a:rect l="l" t="t" r="r" b="b"/>
              <a:pathLst>
                <a:path w="2751974" h="406400">
                  <a:moveTo>
                    <a:pt x="2548774" y="0"/>
                  </a:moveTo>
                  <a:cubicBezTo>
                    <a:pt x="2660998" y="0"/>
                    <a:pt x="2751974" y="90976"/>
                    <a:pt x="2751974" y="203200"/>
                  </a:cubicBezTo>
                  <a:cubicBezTo>
                    <a:pt x="2751974" y="315424"/>
                    <a:pt x="2660998" y="406400"/>
                    <a:pt x="254877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51974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1810582" y="4281308"/>
            <a:ext cx="6284991" cy="5758623"/>
          </a:xfrm>
          <a:custGeom>
            <a:avLst/>
            <a:gdLst/>
            <a:ahLst/>
            <a:cxnLst/>
            <a:rect l="l" t="t" r="r" b="b"/>
            <a:pathLst>
              <a:path w="6284991" h="5758623">
                <a:moveTo>
                  <a:pt x="0" y="0"/>
                </a:moveTo>
                <a:lnTo>
                  <a:pt x="6284991" y="0"/>
                </a:lnTo>
                <a:lnTo>
                  <a:pt x="6284991" y="5758623"/>
                </a:lnTo>
                <a:lnTo>
                  <a:pt x="0" y="57586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13" name="TextBox 13"/>
          <p:cNvSpPr txBox="1"/>
          <p:nvPr/>
        </p:nvSpPr>
        <p:spPr>
          <a:xfrm>
            <a:off x="403539" y="-161925"/>
            <a:ext cx="9905199" cy="28858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560"/>
              </a:lnSpc>
            </a:pPr>
            <a:r>
              <a:rPr lang="en-US" sz="8257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Trade Flows &amp; Demand Hotspots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03539" y="3116076"/>
            <a:ext cx="11407042" cy="5033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The countries where exports exceed imports are the strong suppliers in the global market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The countries where imports exceed exports are markets with strong demand</a:t>
            </a:r>
          </a:p>
          <a:p>
            <a:pPr algn="l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The upward trend indicates an increase in supply, while the long-term downward trend indicates a sustained demand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grpSp>
        <p:nvGrpSpPr>
          <p:cNvPr id="3" name="Group 3"/>
          <p:cNvGrpSpPr/>
          <p:nvPr/>
        </p:nvGrpSpPr>
        <p:grpSpPr>
          <a:xfrm rot="2455432">
            <a:off x="12653126" y="-1494184"/>
            <a:ext cx="9121575" cy="3769388"/>
            <a:chOff x="0" y="0"/>
            <a:chExt cx="983451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3451" cy="406400"/>
            </a:xfrm>
            <a:custGeom>
              <a:avLst/>
              <a:gdLst/>
              <a:ahLst/>
              <a:cxnLst/>
              <a:rect l="l" t="t" r="r" b="b"/>
              <a:pathLst>
                <a:path w="983451" h="406400">
                  <a:moveTo>
                    <a:pt x="780251" y="0"/>
                  </a:moveTo>
                  <a:cubicBezTo>
                    <a:pt x="892475" y="0"/>
                    <a:pt x="983451" y="90976"/>
                    <a:pt x="983451" y="203200"/>
                  </a:cubicBezTo>
                  <a:cubicBezTo>
                    <a:pt x="983451" y="315424"/>
                    <a:pt x="892475" y="406400"/>
                    <a:pt x="78025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8345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2455432">
            <a:off x="15231463" y="2370730"/>
            <a:ext cx="4696320" cy="1604993"/>
            <a:chOff x="0" y="0"/>
            <a:chExt cx="1189155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9155" cy="406400"/>
            </a:xfrm>
            <a:custGeom>
              <a:avLst/>
              <a:gdLst/>
              <a:ahLst/>
              <a:cxnLst/>
              <a:rect l="l" t="t" r="r" b="b"/>
              <a:pathLst>
                <a:path w="1189155" h="406400">
                  <a:moveTo>
                    <a:pt x="985955" y="0"/>
                  </a:moveTo>
                  <a:cubicBezTo>
                    <a:pt x="1098179" y="0"/>
                    <a:pt x="1189155" y="90976"/>
                    <a:pt x="1189155" y="203200"/>
                  </a:cubicBezTo>
                  <a:cubicBezTo>
                    <a:pt x="1189155" y="315424"/>
                    <a:pt x="1098179" y="406400"/>
                    <a:pt x="98595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18915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2455432">
            <a:off x="15269007" y="661854"/>
            <a:ext cx="3757234" cy="554853"/>
            <a:chOff x="0" y="0"/>
            <a:chExt cx="2751974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51974" cy="406400"/>
            </a:xfrm>
            <a:custGeom>
              <a:avLst/>
              <a:gdLst/>
              <a:ahLst/>
              <a:cxnLst/>
              <a:rect l="l" t="t" r="r" b="b"/>
              <a:pathLst>
                <a:path w="2751974" h="406400">
                  <a:moveTo>
                    <a:pt x="2548774" y="0"/>
                  </a:moveTo>
                  <a:cubicBezTo>
                    <a:pt x="2660998" y="0"/>
                    <a:pt x="2751974" y="90976"/>
                    <a:pt x="2751974" y="203200"/>
                  </a:cubicBezTo>
                  <a:cubicBezTo>
                    <a:pt x="2751974" y="315424"/>
                    <a:pt x="2660998" y="406400"/>
                    <a:pt x="254877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51974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397367" y="3311445"/>
            <a:ext cx="6055782" cy="5427494"/>
            <a:chOff x="0" y="0"/>
            <a:chExt cx="8074376" cy="723665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074376" cy="7236659"/>
            </a:xfrm>
            <a:custGeom>
              <a:avLst/>
              <a:gdLst/>
              <a:ahLst/>
              <a:cxnLst/>
              <a:rect l="l" t="t" r="r" b="b"/>
              <a:pathLst>
                <a:path w="8074376" h="7236659">
                  <a:moveTo>
                    <a:pt x="0" y="0"/>
                  </a:moveTo>
                  <a:lnTo>
                    <a:pt x="8074376" y="0"/>
                  </a:lnTo>
                  <a:lnTo>
                    <a:pt x="8074376" y="7236659"/>
                  </a:lnTo>
                  <a:lnTo>
                    <a:pt x="0" y="723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NZ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38044" y="4424186"/>
              <a:ext cx="413306" cy="571062"/>
            </a:xfrm>
            <a:custGeom>
              <a:avLst/>
              <a:gdLst/>
              <a:ahLst/>
              <a:cxnLst/>
              <a:rect l="l" t="t" r="r" b="b"/>
              <a:pathLst>
                <a:path w="413306" h="571062">
                  <a:moveTo>
                    <a:pt x="0" y="0"/>
                  </a:moveTo>
                  <a:lnTo>
                    <a:pt x="413306" y="0"/>
                  </a:lnTo>
                  <a:lnTo>
                    <a:pt x="413306" y="571061"/>
                  </a:lnTo>
                  <a:lnTo>
                    <a:pt x="0" y="5710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NZ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31903" y="238217"/>
            <a:ext cx="11392227" cy="136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60"/>
              </a:lnSpc>
            </a:pPr>
            <a:r>
              <a:rPr lang="en-US" sz="8257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Market Segmentation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1903" y="2185934"/>
            <a:ext cx="9706591" cy="7281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 b="1" spc="12" dirty="0">
                <a:gradFill>
                  <a:gsLst>
                    <a:gs pos="0">
                      <a:srgbClr val="002454">
                        <a:alpha val="100000"/>
                      </a:srgbClr>
                    </a:gs>
                    <a:gs pos="100000">
                      <a:srgbClr val="006EFF">
                        <a:alpha val="100000"/>
                      </a:srgbClr>
                    </a:gs>
                  </a:gsLst>
                  <a:lin ang="0"/>
                </a:gradFill>
                <a:latin typeface="Open Sauce Bold"/>
                <a:ea typeface="Open Sauce Bold"/>
                <a:cs typeface="Open Sauce Bold"/>
                <a:sym typeface="Open Sauce Bold"/>
              </a:rPr>
              <a:t>K-Means Clustering</a:t>
            </a:r>
          </a:p>
          <a:p>
            <a:pPr algn="just">
              <a:lnSpc>
                <a:spcPts val="4480"/>
              </a:lnSpc>
            </a:pPr>
            <a:endParaRPr lang="en-US" sz="3200" b="1" spc="12" dirty="0">
              <a:gradFill>
                <a:gsLst>
                  <a:gs pos="0">
                    <a:srgbClr val="002454">
                      <a:alpha val="100000"/>
                    </a:srgbClr>
                  </a:gs>
                  <a:gs pos="100000">
                    <a:srgbClr val="006EFF">
                      <a:alpha val="100000"/>
                    </a:srgbClr>
                  </a:gs>
                </a:gsLst>
                <a:lin ang="0"/>
              </a:gradFill>
              <a:latin typeface="Open Sauce Bold"/>
              <a:ea typeface="Open Sauce Bold"/>
              <a:cs typeface="Open Sauce Bold"/>
              <a:sym typeface="Open Sauce Bold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b="1" spc="12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Objective</a:t>
            </a:r>
          </a:p>
          <a:p>
            <a:pPr marL="1381761" lvl="2" indent="-460587" algn="l">
              <a:lnSpc>
                <a:spcPts val="4480"/>
              </a:lnSpc>
              <a:buFont typeface="Arial"/>
              <a:buChar char="⚬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Segment over 150 countries based on trade and manufacturing indicators.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b="1" spc="12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Used</a:t>
            </a:r>
          </a:p>
          <a:p>
            <a:pPr marL="1381761" lvl="2" indent="-460587" algn="just">
              <a:lnSpc>
                <a:spcPts val="4480"/>
              </a:lnSpc>
              <a:buFont typeface="Arial"/>
              <a:buChar char="⚬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Average Export</a:t>
            </a:r>
          </a:p>
          <a:p>
            <a:pPr marL="1381761" lvl="2" indent="-460587" algn="just">
              <a:lnSpc>
                <a:spcPts val="4480"/>
              </a:lnSpc>
              <a:buFont typeface="Arial"/>
              <a:buChar char="⚬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Average Import</a:t>
            </a:r>
          </a:p>
          <a:p>
            <a:pPr marL="1381761" lvl="2" indent="-460587" algn="just">
              <a:lnSpc>
                <a:spcPts val="4480"/>
              </a:lnSpc>
              <a:buFont typeface="Arial"/>
              <a:buChar char="⚬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Average Manufacturing</a:t>
            </a:r>
          </a:p>
          <a:p>
            <a:pPr marL="1381761" lvl="2" indent="-460587" algn="just">
              <a:lnSpc>
                <a:spcPts val="4480"/>
              </a:lnSpc>
              <a:buFont typeface="Arial"/>
              <a:buChar char="⚬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All variables standardized.</a:t>
            </a:r>
          </a:p>
          <a:p>
            <a:pPr marL="690881" lvl="1" indent="-345440" algn="just">
              <a:lnSpc>
                <a:spcPts val="4480"/>
              </a:lnSpc>
              <a:buFont typeface="Arial"/>
              <a:buChar char="•"/>
            </a:pPr>
            <a:r>
              <a:rPr lang="en-US" sz="3200" b="1" spc="12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Method</a:t>
            </a:r>
          </a:p>
          <a:p>
            <a:pPr marL="1381761" lvl="2" indent="-460587" algn="just">
              <a:lnSpc>
                <a:spcPts val="4480"/>
              </a:lnSpc>
              <a:buFont typeface="Arial"/>
              <a:buChar char="⚬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Elbow method</a:t>
            </a:r>
          </a:p>
          <a:p>
            <a:pPr algn="just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grpSp>
        <p:nvGrpSpPr>
          <p:cNvPr id="3" name="Group 3"/>
          <p:cNvGrpSpPr/>
          <p:nvPr/>
        </p:nvGrpSpPr>
        <p:grpSpPr>
          <a:xfrm rot="2455432">
            <a:off x="12653126" y="-1494184"/>
            <a:ext cx="9121575" cy="3769388"/>
            <a:chOff x="0" y="0"/>
            <a:chExt cx="983451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83451" cy="406400"/>
            </a:xfrm>
            <a:custGeom>
              <a:avLst/>
              <a:gdLst/>
              <a:ahLst/>
              <a:cxnLst/>
              <a:rect l="l" t="t" r="r" b="b"/>
              <a:pathLst>
                <a:path w="983451" h="406400">
                  <a:moveTo>
                    <a:pt x="780251" y="0"/>
                  </a:moveTo>
                  <a:cubicBezTo>
                    <a:pt x="892475" y="0"/>
                    <a:pt x="983451" y="90976"/>
                    <a:pt x="983451" y="203200"/>
                  </a:cubicBezTo>
                  <a:cubicBezTo>
                    <a:pt x="983451" y="315424"/>
                    <a:pt x="892475" y="406400"/>
                    <a:pt x="78025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98345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2455432">
            <a:off x="15231463" y="2370730"/>
            <a:ext cx="4696320" cy="1604993"/>
            <a:chOff x="0" y="0"/>
            <a:chExt cx="1189155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9155" cy="406400"/>
            </a:xfrm>
            <a:custGeom>
              <a:avLst/>
              <a:gdLst/>
              <a:ahLst/>
              <a:cxnLst/>
              <a:rect l="l" t="t" r="r" b="b"/>
              <a:pathLst>
                <a:path w="1189155" h="406400">
                  <a:moveTo>
                    <a:pt x="985955" y="0"/>
                  </a:moveTo>
                  <a:cubicBezTo>
                    <a:pt x="1098179" y="0"/>
                    <a:pt x="1189155" y="90976"/>
                    <a:pt x="1189155" y="203200"/>
                  </a:cubicBezTo>
                  <a:cubicBezTo>
                    <a:pt x="1189155" y="315424"/>
                    <a:pt x="1098179" y="406400"/>
                    <a:pt x="98595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189155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2455432">
            <a:off x="15269007" y="661854"/>
            <a:ext cx="3757234" cy="554853"/>
            <a:chOff x="0" y="0"/>
            <a:chExt cx="2751974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51974" cy="406400"/>
            </a:xfrm>
            <a:custGeom>
              <a:avLst/>
              <a:gdLst/>
              <a:ahLst/>
              <a:cxnLst/>
              <a:rect l="l" t="t" r="r" b="b"/>
              <a:pathLst>
                <a:path w="2751974" h="406400">
                  <a:moveTo>
                    <a:pt x="2548774" y="0"/>
                  </a:moveTo>
                  <a:cubicBezTo>
                    <a:pt x="2660998" y="0"/>
                    <a:pt x="2751974" y="90976"/>
                    <a:pt x="2751974" y="203200"/>
                  </a:cubicBezTo>
                  <a:cubicBezTo>
                    <a:pt x="2751974" y="315424"/>
                    <a:pt x="2660998" y="406400"/>
                    <a:pt x="254877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51974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594137" y="3886158"/>
            <a:ext cx="6923012" cy="6204749"/>
          </a:xfrm>
          <a:custGeom>
            <a:avLst/>
            <a:gdLst/>
            <a:ahLst/>
            <a:cxnLst/>
            <a:rect l="l" t="t" r="r" b="b"/>
            <a:pathLst>
              <a:path w="6923012" h="6204749">
                <a:moveTo>
                  <a:pt x="0" y="0"/>
                </a:moveTo>
                <a:lnTo>
                  <a:pt x="6923012" y="0"/>
                </a:lnTo>
                <a:lnTo>
                  <a:pt x="6923012" y="6204749"/>
                </a:lnTo>
                <a:lnTo>
                  <a:pt x="0" y="62047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13" name="Freeform 13"/>
          <p:cNvSpPr/>
          <p:nvPr/>
        </p:nvSpPr>
        <p:spPr>
          <a:xfrm>
            <a:off x="8853217" y="3886158"/>
            <a:ext cx="6991267" cy="6204749"/>
          </a:xfrm>
          <a:custGeom>
            <a:avLst/>
            <a:gdLst/>
            <a:ahLst/>
            <a:cxnLst/>
            <a:rect l="l" t="t" r="r" b="b"/>
            <a:pathLst>
              <a:path w="6991267" h="6204749">
                <a:moveTo>
                  <a:pt x="0" y="0"/>
                </a:moveTo>
                <a:lnTo>
                  <a:pt x="6991266" y="0"/>
                </a:lnTo>
                <a:lnTo>
                  <a:pt x="6991266" y="6204749"/>
                </a:lnTo>
                <a:lnTo>
                  <a:pt x="0" y="6204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NZ"/>
          </a:p>
        </p:txBody>
      </p:sp>
      <p:sp>
        <p:nvSpPr>
          <p:cNvPr id="14" name="TextBox 14"/>
          <p:cNvSpPr txBox="1"/>
          <p:nvPr/>
        </p:nvSpPr>
        <p:spPr>
          <a:xfrm>
            <a:off x="531903" y="238217"/>
            <a:ext cx="11392227" cy="136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60"/>
              </a:lnSpc>
            </a:pPr>
            <a:r>
              <a:rPr lang="en-US" sz="8257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Market Segmentation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31903" y="1504858"/>
            <a:ext cx="15970492" cy="2785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80"/>
              </a:lnSpc>
            </a:pPr>
            <a:endParaRPr dirty="0"/>
          </a:p>
          <a:p>
            <a:pPr marL="690881" lvl="1" indent="-345440" algn="just">
              <a:lnSpc>
                <a:spcPts val="4480"/>
              </a:lnSpc>
              <a:buFont typeface="Arial"/>
              <a:buChar char="•"/>
            </a:pPr>
            <a:r>
              <a:rPr lang="en-US" sz="3200" b="1" spc="12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Outcome</a:t>
            </a:r>
          </a:p>
          <a:p>
            <a:pPr marL="1381761" lvl="2" indent="-460587" algn="l">
              <a:lnSpc>
                <a:spcPts val="4480"/>
              </a:lnSpc>
              <a:buFont typeface="Arial"/>
              <a:buChar char="⚬"/>
            </a:pPr>
            <a:r>
              <a:rPr lang="en-US" sz="3200" spc="12" dirty="0">
                <a:gradFill>
                  <a:gsLst>
                    <a:gs pos="0">
                      <a:srgbClr val="002454">
                        <a:alpha val="100000"/>
                      </a:srgbClr>
                    </a:gs>
                    <a:gs pos="100000">
                      <a:srgbClr val="006EFF">
                        <a:alpha val="100000"/>
                      </a:srgbClr>
                    </a:gs>
                  </a:gsLst>
                  <a:lin ang="0"/>
                </a:gradFill>
                <a:latin typeface="Open Sauce"/>
                <a:ea typeface="Open Sauce"/>
                <a:cs typeface="Open Sauce"/>
                <a:sym typeface="Open Sauce"/>
              </a:rPr>
              <a:t>3</a:t>
            </a: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distinct clusters based on trade and manufacturing profiles.</a:t>
            </a:r>
          </a:p>
          <a:p>
            <a:pPr marL="1381761" lvl="2" indent="-460587" algn="l">
              <a:lnSpc>
                <a:spcPts val="4480"/>
              </a:lnSpc>
              <a:buFont typeface="Arial"/>
              <a:buChar char="⚬"/>
            </a:pPr>
            <a:r>
              <a:rPr lang="en-US" sz="3200" spc="12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Reveal differences in economic scale and trade intensity.</a:t>
            </a:r>
          </a:p>
          <a:p>
            <a:pPr algn="just">
              <a:lnSpc>
                <a:spcPts val="4480"/>
              </a:lnSpc>
            </a:pPr>
            <a:endParaRPr lang="en-US" sz="3200" spc="12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93" t="-55633" r="-42139"/>
            </a:stretch>
          </a:blipFill>
        </p:spPr>
        <p:txBody>
          <a:bodyPr/>
          <a:lstStyle/>
          <a:p>
            <a:endParaRPr lang="en-NZ"/>
          </a:p>
        </p:txBody>
      </p:sp>
      <p:grpSp>
        <p:nvGrpSpPr>
          <p:cNvPr id="3" name="Group 3"/>
          <p:cNvGrpSpPr/>
          <p:nvPr/>
        </p:nvGrpSpPr>
        <p:grpSpPr>
          <a:xfrm>
            <a:off x="22425" y="0"/>
            <a:ext cx="18265575" cy="432231"/>
            <a:chOff x="0" y="0"/>
            <a:chExt cx="1627598" cy="385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27598" cy="38515"/>
            </a:xfrm>
            <a:custGeom>
              <a:avLst/>
              <a:gdLst/>
              <a:ahLst/>
              <a:cxnLst/>
              <a:rect l="l" t="t" r="r" b="b"/>
              <a:pathLst>
                <a:path w="1627598" h="38515">
                  <a:moveTo>
                    <a:pt x="0" y="0"/>
                  </a:moveTo>
                  <a:lnTo>
                    <a:pt x="1627598" y="0"/>
                  </a:lnTo>
                  <a:lnTo>
                    <a:pt x="1627598" y="38515"/>
                  </a:lnTo>
                  <a:lnTo>
                    <a:pt x="0" y="38515"/>
                  </a:ln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627598" cy="766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2425" y="9854769"/>
            <a:ext cx="18265575" cy="432231"/>
            <a:chOff x="0" y="0"/>
            <a:chExt cx="1627598" cy="3851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27598" cy="38515"/>
            </a:xfrm>
            <a:custGeom>
              <a:avLst/>
              <a:gdLst/>
              <a:ahLst/>
              <a:cxnLst/>
              <a:rect l="l" t="t" r="r" b="b"/>
              <a:pathLst>
                <a:path w="1627598" h="38515">
                  <a:moveTo>
                    <a:pt x="0" y="0"/>
                  </a:moveTo>
                  <a:lnTo>
                    <a:pt x="1627598" y="0"/>
                  </a:lnTo>
                  <a:lnTo>
                    <a:pt x="1627598" y="38515"/>
                  </a:lnTo>
                  <a:lnTo>
                    <a:pt x="0" y="38515"/>
                  </a:ln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627598" cy="766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2455432">
            <a:off x="14743947" y="-980775"/>
            <a:ext cx="6253281" cy="2584098"/>
            <a:chOff x="0" y="0"/>
            <a:chExt cx="983451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83451" cy="406400"/>
            </a:xfrm>
            <a:custGeom>
              <a:avLst/>
              <a:gdLst/>
              <a:ahLst/>
              <a:cxnLst/>
              <a:rect l="l" t="t" r="r" b="b"/>
              <a:pathLst>
                <a:path w="983451" h="406400">
                  <a:moveTo>
                    <a:pt x="780251" y="0"/>
                  </a:moveTo>
                  <a:cubicBezTo>
                    <a:pt x="892475" y="0"/>
                    <a:pt x="983451" y="90976"/>
                    <a:pt x="983451" y="203200"/>
                  </a:cubicBezTo>
                  <a:cubicBezTo>
                    <a:pt x="983451" y="315424"/>
                    <a:pt x="892475" y="406400"/>
                    <a:pt x="78025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8345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2455432">
            <a:off x="-2709228" y="8683677"/>
            <a:ext cx="6253281" cy="2584098"/>
            <a:chOff x="0" y="0"/>
            <a:chExt cx="983451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83451" cy="406400"/>
            </a:xfrm>
            <a:custGeom>
              <a:avLst/>
              <a:gdLst/>
              <a:ahLst/>
              <a:cxnLst/>
              <a:rect l="l" t="t" r="r" b="b"/>
              <a:pathLst>
                <a:path w="983451" h="406400">
                  <a:moveTo>
                    <a:pt x="780251" y="0"/>
                  </a:moveTo>
                  <a:cubicBezTo>
                    <a:pt x="892475" y="0"/>
                    <a:pt x="983451" y="90976"/>
                    <a:pt x="983451" y="203200"/>
                  </a:cubicBezTo>
                  <a:cubicBezTo>
                    <a:pt x="983451" y="315424"/>
                    <a:pt x="892475" y="406400"/>
                    <a:pt x="780251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2454">
                    <a:alpha val="100000"/>
                  </a:srgbClr>
                </a:gs>
                <a:gs pos="100000">
                  <a:srgbClr val="006E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98345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2455432">
            <a:off x="16100674" y="1368336"/>
            <a:ext cx="3935312" cy="1118604"/>
            <a:chOff x="0" y="0"/>
            <a:chExt cx="1429738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29738" cy="406400"/>
            </a:xfrm>
            <a:custGeom>
              <a:avLst/>
              <a:gdLst/>
              <a:ahLst/>
              <a:cxnLst/>
              <a:rect l="l" t="t" r="r" b="b"/>
              <a:pathLst>
                <a:path w="1429738" h="406400">
                  <a:moveTo>
                    <a:pt x="1226538" y="0"/>
                  </a:moveTo>
                  <a:cubicBezTo>
                    <a:pt x="1338762" y="0"/>
                    <a:pt x="1429738" y="90976"/>
                    <a:pt x="1429738" y="203200"/>
                  </a:cubicBezTo>
                  <a:cubicBezTo>
                    <a:pt x="1429738" y="315424"/>
                    <a:pt x="1338762" y="406400"/>
                    <a:pt x="122653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1983FF">
                    <a:alpha val="100000"/>
                  </a:srgbClr>
                </a:gs>
                <a:gs pos="100000">
                  <a:srgbClr val="1983FF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NZ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42973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2425" y="337108"/>
            <a:ext cx="11852216" cy="1363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63"/>
              </a:lnSpc>
              <a:spcBef>
                <a:spcPct val="0"/>
              </a:spcBef>
            </a:pPr>
            <a:r>
              <a:rPr lang="en-US" sz="8259" b="1" dirty="0">
                <a:solidFill>
                  <a:srgbClr val="000000"/>
                </a:solidFill>
                <a:latin typeface="Times New Roman" panose="02020603050405020304" pitchFamily="18" charset="0"/>
                <a:ea typeface="Bricolage Grotesque Bold"/>
                <a:cs typeface="Times New Roman" panose="02020603050405020304" pitchFamily="18" charset="0"/>
                <a:sym typeface="Bricolage Grotesque Bold"/>
              </a:rPr>
              <a:t>Strategic Implications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74986" y="2398881"/>
            <a:ext cx="16984414" cy="629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 dirty="0">
                <a:gradFill>
                  <a:gsLst>
                    <a:gs pos="0">
                      <a:srgbClr val="002454">
                        <a:alpha val="100000"/>
                      </a:srgbClr>
                    </a:gs>
                    <a:gs pos="100000">
                      <a:srgbClr val="006EFF">
                        <a:alpha val="100000"/>
                      </a:srgbClr>
                    </a:gs>
                  </a:gsLst>
                  <a:lin ang="0"/>
                </a:gradFill>
                <a:latin typeface="Open Sauce Bold"/>
                <a:ea typeface="Open Sauce Bold"/>
                <a:cs typeface="Open Sauce Bold"/>
                <a:sym typeface="Open Sauce Bold"/>
              </a:rPr>
              <a:t>Cluster 1 — Mature Markets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Build strong brands while keeping costs low.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Example: Sell flagship products in the US; source components from China.</a:t>
            </a:r>
          </a:p>
          <a:p>
            <a:pPr algn="l">
              <a:lnSpc>
                <a:spcPts val="4480"/>
              </a:lnSpc>
            </a:pPr>
            <a:endParaRPr lang="en-US" sz="3200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 dirty="0">
                <a:gradFill>
                  <a:gsLst>
                    <a:gs pos="0">
                      <a:srgbClr val="002454">
                        <a:alpha val="100000"/>
                      </a:srgbClr>
                    </a:gs>
                    <a:gs pos="100000">
                      <a:srgbClr val="006EFF">
                        <a:alpha val="100000"/>
                      </a:srgbClr>
                    </a:gs>
                  </a:gsLst>
                  <a:lin ang="0"/>
                </a:gradFill>
                <a:latin typeface="Open Sauce Bold"/>
                <a:ea typeface="Open Sauce Bold"/>
                <a:cs typeface="Open Sauce Bold"/>
                <a:sym typeface="Open Sauce Bold"/>
              </a:rPr>
              <a:t>Cluster 2 — Emerging Growth Markets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Use local assembly to reduce tariffs and enter markets faster.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Example: Finish packaging in India; sell on Shopee/Lazada.</a:t>
            </a:r>
          </a:p>
          <a:p>
            <a:pPr algn="l">
              <a:lnSpc>
                <a:spcPts val="4480"/>
              </a:lnSpc>
            </a:pPr>
            <a:endParaRPr lang="en-US" sz="3200" dirty="0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 dirty="0">
                <a:gradFill>
                  <a:gsLst>
                    <a:gs pos="0">
                      <a:srgbClr val="002454">
                        <a:alpha val="100000"/>
                      </a:srgbClr>
                    </a:gs>
                    <a:gs pos="100000">
                      <a:srgbClr val="006EFF">
                        <a:alpha val="100000"/>
                      </a:srgbClr>
                    </a:gs>
                  </a:gsLst>
                  <a:lin ang="0"/>
                </a:gradFill>
                <a:latin typeface="Open Sauce Bold"/>
                <a:ea typeface="Open Sauce Bold"/>
                <a:cs typeface="Open Sauce Bold"/>
                <a:sym typeface="Open Sauce Bold"/>
              </a:rPr>
              <a:t>Cluster 3 — Low-Risk Exploratory Markets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Test demand online before making heavy investments.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Example: List basic products on AliExpress/Amazon; expand only if sales grow.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524</Words>
  <Application>Microsoft Office PowerPoint</Application>
  <PresentationFormat>Custom</PresentationFormat>
  <Paragraphs>82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Canva Sans</vt:lpstr>
      <vt:lpstr>Times New Roman</vt:lpstr>
      <vt:lpstr>Calibri</vt:lpstr>
      <vt:lpstr>Open Sauce Bold</vt:lpstr>
      <vt:lpstr>Open Sauce</vt:lpstr>
      <vt:lpstr>Open Sauce Medium</vt:lpstr>
      <vt:lpstr>Aptos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Modern Health Tech Innovation Presentation</dc:title>
  <cp:lastModifiedBy>欣怡 徐</cp:lastModifiedBy>
  <cp:revision>1</cp:revision>
  <dcterms:created xsi:type="dcterms:W3CDTF">2006-08-16T00:00:00Z</dcterms:created>
  <dcterms:modified xsi:type="dcterms:W3CDTF">2025-11-23T23:10:47Z</dcterms:modified>
  <dc:identifier>DAG407HqFvM</dc:identifier>
</cp:coreProperties>
</file>

<file path=docProps/thumbnail.jpeg>
</file>